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21"/>
  </p:notesMasterIdLst>
  <p:handoutMasterIdLst>
    <p:handoutMasterId r:id="rId22"/>
  </p:handoutMasterIdLst>
  <p:sldIdLst>
    <p:sldId id="256" r:id="rId6"/>
    <p:sldId id="770" r:id="rId7"/>
    <p:sldId id="778" r:id="rId8"/>
    <p:sldId id="772" r:id="rId9"/>
    <p:sldId id="775" r:id="rId10"/>
    <p:sldId id="776" r:id="rId11"/>
    <p:sldId id="777" r:id="rId12"/>
    <p:sldId id="779" r:id="rId13"/>
    <p:sldId id="780" r:id="rId14"/>
    <p:sldId id="785" r:id="rId15"/>
    <p:sldId id="783" r:id="rId16"/>
    <p:sldId id="782" r:id="rId17"/>
    <p:sldId id="784" r:id="rId18"/>
    <p:sldId id="786" r:id="rId19"/>
    <p:sldId id="787" r:id="rId20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BF85C72-FBA4-42A6-865A-BA2512AEA300}">
          <p14:sldIdLst>
            <p14:sldId id="256"/>
            <p14:sldId id="770"/>
            <p14:sldId id="778"/>
            <p14:sldId id="772"/>
            <p14:sldId id="775"/>
            <p14:sldId id="776"/>
            <p14:sldId id="777"/>
            <p14:sldId id="779"/>
            <p14:sldId id="780"/>
            <p14:sldId id="785"/>
            <p14:sldId id="783"/>
            <p14:sldId id="782"/>
            <p14:sldId id="784"/>
            <p14:sldId id="786"/>
            <p14:sldId id="78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304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1D4300-5CDE-B135-7414-F4159A7B4B5E}" name="Mat Heyman" initials="" userId="S::mheyman56@impresamgt.onmicrosoft.com::007827c5-cda1-4e4e-bb8c-3cca82057e19" providerId="AD"/>
  <p188:author id="{D27EE7A6-8DFC-6CA7-347C-602BD8AC72C2}" name="Trello, Rachel M. (Fed)" initials="T(" userId="S::rmt1@nist.gov::b7f2f3d6-a69e-494b-8337-a3e5aad8e354" providerId="AD"/>
  <p188:author id="{2060A6A8-C258-DBAD-FC4D-EEACE910C7C8}" name="Trello, Rachel M. (Fed)" initials="RMT" userId="Trello, Rachel M. (Fed)" providerId="None"/>
  <p188:author id="{814676BD-0012-EE70-AFC6-330F624FD19F}" name="Kane, Andrew M. (Fed)" initials="K(" userId="S::amk11@nist.gov::bb93012e-a02e-43a0-a167-e7f34e7d785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13E6B"/>
    <a:srgbClr val="F2F2F2"/>
    <a:srgbClr val="F8F6F2"/>
    <a:srgbClr val="12659C"/>
    <a:srgbClr val="193868"/>
    <a:srgbClr val="F7FBFC"/>
    <a:srgbClr val="F1ECE3"/>
    <a:srgbClr val="CAEEFB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3"/>
    <p:restoredTop sz="80952"/>
  </p:normalViewPr>
  <p:slideViewPr>
    <p:cSldViewPr snapToGrid="0">
      <p:cViewPr>
        <p:scale>
          <a:sx n="98" d="100"/>
          <a:sy n="98" d="100"/>
        </p:scale>
        <p:origin x="936" y="280"/>
      </p:cViewPr>
      <p:guideLst>
        <p:guide orient="horz" pos="23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BF5630-920A-BC5D-C7B9-AB15DA4590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7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EB5AD7-3994-56A4-B3A7-83A0B69117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7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r">
              <a:defRPr sz="1200"/>
            </a:lvl1pPr>
          </a:lstStyle>
          <a:p>
            <a:fld id="{AB8017E9-CD70-4269-8169-54958DF84411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B9CDC-1BC4-FE96-96DF-135CEBA2A0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6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54BBEB-8429-5B0B-5792-B563E9B6DB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r">
              <a:defRPr sz="1200"/>
            </a:lvl1pPr>
          </a:lstStyle>
          <a:p>
            <a:fld id="{31A9E597-5D43-424C-AB7D-AA200ED10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1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909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7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7"/>
          </a:xfrm>
          <a:prstGeom prst="rect">
            <a:avLst/>
          </a:prstGeom>
        </p:spPr>
        <p:txBody>
          <a:bodyPr vert="horz" lIns="92487" tIns="46244" rIns="92487" bIns="46244" rtlCol="0"/>
          <a:lstStyle>
            <a:lvl1pPr algn="r">
              <a:defRPr sz="1200"/>
            </a:lvl1pPr>
          </a:lstStyle>
          <a:p>
            <a:fld id="{8F9B6D39-BBE6-4C94-BF17-EB222C45EABB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87" tIns="46244" rIns="92487" bIns="462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87" tIns="46244" rIns="92487" bIns="4624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6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</p:spPr>
        <p:txBody>
          <a:bodyPr vert="horz" lIns="92487" tIns="46244" rIns="92487" bIns="46244" rtlCol="0" anchor="b"/>
          <a:lstStyle>
            <a:lvl1pPr algn="r">
              <a:defRPr sz="1200"/>
            </a:lvl1pPr>
          </a:lstStyle>
          <a:p>
            <a:fld id="{61AD967B-7BD2-4E14-B4BA-AF0FFFE85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32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D967B-7BD2-4E14-B4BA-AF0FFFE85C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00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C649B018-0E40-474B-4E96-206A70A77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ABC0E069-9C67-9A48-BBDD-B3DBD93BAF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D755FC9D-4EB1-096D-4AB0-D1E5E1422B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F47125DC-FEC1-B5F1-50C1-E59DA5E545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031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D154AB1C-22B8-B086-4471-96D22392C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AA6918B1-09C0-68A4-D5A4-C699F1B25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2778821B-DF4F-3CE4-142A-929961846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1A122B7B-BF03-2A87-E5A7-2FB0E4DB4D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16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32BC1B1E-A59A-0128-D8AF-6ECF6ED56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9C604DA4-6458-B4C1-9067-18193D0FB7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E0BFE0E0-3B6E-430E-3C21-7727B1331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095DF01A-FC12-455D-10EA-FA2B3E5244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4887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3D84F400-8251-7F70-11F7-83B48DB10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FA29D41B-8574-072D-4CB0-9DC9DFD933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E48CCB00-2C85-4D5B-5F42-A9F1CA193D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0189CC85-4CC9-FF2E-ED85-A5141A5FC6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36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2DFEBD0D-E4DB-1584-F779-5EFB3DE6F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B88EC912-8E05-BC4E-17EA-0F6DF8ACC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40049162-9C4E-7A78-9C74-ABCD26E850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638F07CA-1BBC-CAAA-A428-53FB3DF12A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2807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F44204CD-6163-DC3F-3266-B679AE3F1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90458D03-9E39-9498-3E85-FBEED6EC75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E4C06318-EEEB-07AB-7FD7-A2B04953DA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2D79A4AF-A856-8DE4-EB2C-10659463C5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8985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E45BB3FD-BF13-54BF-0658-CE2007281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04B3635A-BD14-9C35-AD4D-8661E70842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A85E75F5-6846-E83E-CA9A-E243FF3E12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153F4E04-A31D-61DD-739A-905B3026D2C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232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64048608-A19A-F2E3-27FC-10F40D011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516E07EF-2376-E4FD-7614-9B7D7FF882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3123979A-C6C9-6C07-6B54-48D6272807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BD9A7A32-5A55-6B97-F850-D8937BBB4D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083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DD1AFEC2-4195-038B-4348-9EAD1134D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4E9E2AC9-8835-2D41-0E1B-03932028BB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E862FDCC-D063-0E51-17C3-F0C6BCA839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708EA308-CD1E-2ED1-8B4A-1CE392CA67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8593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45FA73CC-319F-BC06-7365-108FD1BE7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8B365413-4E77-2503-657B-A9110646E4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C4DB5AF7-B2B6-9B12-FA17-1B703FFF5A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F7AF6F71-4D4A-FAD0-C2F4-2043D15BE1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9262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45EC5105-F597-01A1-3D6B-644BAB20F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23FE017C-FB31-E21E-98D5-F214FA1DD9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57C07AE1-35A7-F7B1-784D-FEA07BA15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3D2D6341-D00D-AA9C-06E7-3B0CB20B79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4089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21A108AD-D50E-80D8-E9CA-2BD2062C7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13122425-7267-9503-E0DD-DC98770900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780CE5F3-0406-EDA3-81D9-2FBFB003D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689E767A-0CEB-24BB-C27C-D3FBDC9B66B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6811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D6350B9E-58A2-4438-7485-8B1B806C2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0911761A-A8F3-B0B7-DE44-550EAE74CE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DD259442-25E0-4F6B-AD73-E18C5953F0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5E681106-BA76-A880-3EC2-3B4A8D64C8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611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>
          <a:extLst>
            <a:ext uri="{FF2B5EF4-FFF2-40B4-BE49-F238E27FC236}">
              <a16:creationId xmlns:a16="http://schemas.microsoft.com/office/drawing/2014/main" id="{50324E58-789D-4361-9474-D0907E25B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:notes">
            <a:extLst>
              <a:ext uri="{FF2B5EF4-FFF2-40B4-BE49-F238E27FC236}">
                <a16:creationId xmlns:a16="http://schemas.microsoft.com/office/drawing/2014/main" id="{57F71FC1-9A47-8DF5-BCA2-16FB002505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06438" y="1154113"/>
            <a:ext cx="5537200" cy="31162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9:notes">
            <a:extLst>
              <a:ext uri="{FF2B5EF4-FFF2-40B4-BE49-F238E27FC236}">
                <a16:creationId xmlns:a16="http://schemas.microsoft.com/office/drawing/2014/main" id="{C1C78A45-C0B0-F3B3-8FDC-CB3FC0198E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t" anchorCtr="0">
            <a:noAutofit/>
          </a:bodyPr>
          <a:lstStyle/>
          <a:p>
            <a:endParaRPr/>
          </a:p>
        </p:txBody>
      </p:sp>
      <p:sp>
        <p:nvSpPr>
          <p:cNvPr id="366" name="Google Shape;366;p9:notes">
            <a:extLst>
              <a:ext uri="{FF2B5EF4-FFF2-40B4-BE49-F238E27FC236}">
                <a16:creationId xmlns:a16="http://schemas.microsoft.com/office/drawing/2014/main" id="{CEAA58B2-9772-5B05-3851-03597D68D4B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936768" y="8772669"/>
            <a:ext cx="3011699" cy="463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473" tIns="46223" rIns="92473" bIns="46223" anchor="b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1288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4F3FD2-47AD-B24A-CAD9-10FF4F9A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3FDC-543A-45A5-AF0D-090F9272869C}" type="datetimeFigureOut">
              <a:rPr lang="en-US" smtClean="0"/>
              <a:t>1/7/26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4F9587-6C52-ED4D-7D7B-010E3098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F8768-A7D0-4EDC-E42D-D5FD7D81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49F-9CF1-45DA-8397-CF5A0DCA7CD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 descr="A close-up of a wave&#10;&#10;AI-generated content may be incorrect.">
            <a:extLst>
              <a:ext uri="{FF2B5EF4-FFF2-40B4-BE49-F238E27FC236}">
                <a16:creationId xmlns:a16="http://schemas.microsoft.com/office/drawing/2014/main" id="{B86E7E20-86CE-CE15-A10D-1163269CFC2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8306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C28089-48B9-90B6-71A0-2D3FA75A6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721" y="3079064"/>
            <a:ext cx="9144000" cy="1343923"/>
          </a:xfrm>
        </p:spPr>
        <p:txBody>
          <a:bodyPr anchor="t">
            <a:normAutofit fontScale="90000"/>
          </a:bodyPr>
          <a:lstStyle>
            <a:lvl1pPr>
              <a:defRPr/>
            </a:lvl1pPr>
          </a:lstStyle>
          <a:p>
            <a:pPr algn="l">
              <a:lnSpc>
                <a:spcPts val="5400"/>
              </a:lnSpc>
              <a:spcBef>
                <a:spcPts val="0"/>
              </a:spcBef>
            </a:pPr>
            <a:r>
              <a:rPr lang="en-US" sz="4800">
                <a:solidFill>
                  <a:schemeClr val="accent1">
                    <a:lumMod val="75000"/>
                  </a:schemeClr>
                </a:solidFill>
                <a:latin typeface="+mn-lt"/>
              </a:rPr>
              <a:t>Title </a:t>
            </a:r>
          </a:p>
        </p:txBody>
      </p:sp>
      <p:pic>
        <p:nvPicPr>
          <p:cNvPr id="7" name="Picture 6" descr="Text&#10;&#10;AI-generated content may be incorrect.">
            <a:extLst>
              <a:ext uri="{FF2B5EF4-FFF2-40B4-BE49-F238E27FC236}">
                <a16:creationId xmlns:a16="http://schemas.microsoft.com/office/drawing/2014/main" id="{F73B399B-DB36-DE59-7793-5F23CF50937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49" y="5977678"/>
            <a:ext cx="4183357" cy="91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4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6F32-24E5-6EFE-3830-6B42CE0D0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56C20-4E8C-98CA-DF36-7790515283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416AE-4EAF-FEFD-AB55-C93AA2548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7F903-2DEF-4BB1-D5C4-832D70BD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3FDC-543A-45A5-AF0D-090F9272869C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95EE-08FD-AB36-9A44-440854E7E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7FFF4-DE03-BAD6-6B79-FEAC744B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49F-9CF1-45DA-8397-CF5A0DCA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87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F5E7A-C07C-B0C2-AA14-780338BD7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CB6C62-0F49-2611-82C5-CBCC112FE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3FDC-543A-45A5-AF0D-090F9272869C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430D2-EF47-68D3-81FC-31BC2004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1775A9-4ADD-48B8-96DC-D6BC410C6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49F-9CF1-45DA-8397-CF5A0DCA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1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2000" cy="108712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573795" y="-2203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3">
            <a:alphaModFix amt="70000"/>
          </a:blip>
          <a:srcRect/>
          <a:stretch/>
        </p:blipFill>
        <p:spPr>
          <a:xfrm>
            <a:off x="10696075" y="508224"/>
            <a:ext cx="1119415" cy="29540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06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4D8A3-5895-6D37-A9EC-258DA6D4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0DBB-2867-4F39-AA11-A20DF835A470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4F6D-97E5-275F-CBC2-24828D0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BF4A4-789A-C681-8022-F8682602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659C-86A2-4325-BC1E-6754FD73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610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20676"/>
            <a:ext cx="12228755" cy="6878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" name="Google Shape;1346;p10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FBF0C4-8593-07E3-FB50-38A7EC1303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466508"/>
            <a:ext cx="12217938" cy="42633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1347;p104">
            <a:extLst>
              <a:ext uri="{FF2B5EF4-FFF2-40B4-BE49-F238E27FC236}">
                <a16:creationId xmlns:a16="http://schemas.microsoft.com/office/drawing/2014/main" id="{09F20496-0080-A27C-2068-0BD47B10D36E}"/>
              </a:ext>
            </a:extLst>
          </p:cNvPr>
          <p:cNvSpPr txBox="1"/>
          <p:nvPr/>
        </p:nvSpPr>
        <p:spPr>
          <a:xfrm>
            <a:off x="6908382" y="4878491"/>
            <a:ext cx="5148460" cy="77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 @NIST</a:t>
            </a:r>
            <a:endParaRPr sz="2800"/>
          </a:p>
        </p:txBody>
      </p:sp>
      <p:pic>
        <p:nvPicPr>
          <p:cNvPr id="11" name="Picture 10" descr="Text&#10;&#10;AI-generated content may be incorrect.">
            <a:extLst>
              <a:ext uri="{FF2B5EF4-FFF2-40B4-BE49-F238E27FC236}">
                <a16:creationId xmlns:a16="http://schemas.microsoft.com/office/drawing/2014/main" id="{68971671-B3FA-FF2E-4744-BA48DD5AC005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46" y="5798098"/>
            <a:ext cx="4986505" cy="118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9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22034"/>
            <a:ext cx="10515600" cy="1325563"/>
          </a:xfrm>
        </p:spPr>
        <p:txBody>
          <a:bodyPr>
            <a:normAutofit/>
          </a:bodyPr>
          <a:lstStyle>
            <a:lvl1pPr>
              <a:defRPr sz="4000" b="0" i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6075" y="508224"/>
            <a:ext cx="1119415" cy="295401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523BDC5-ED1C-4E50-AEC6-C7456F0D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61C45A3A-841E-C04D-A6C3-2A644B41F8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97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95" y="-22034"/>
            <a:ext cx="10515600" cy="1325563"/>
          </a:xfrm>
        </p:spPr>
        <p:txBody>
          <a:bodyPr>
            <a:normAutofit/>
          </a:bodyPr>
          <a:lstStyle>
            <a:lvl1pPr>
              <a:defRPr sz="4000" b="0" i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6075" y="508224"/>
            <a:ext cx="1119415" cy="295401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523BDC5-ED1C-4E50-AEC6-C7456F0D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61C45A3A-841E-C04D-A6C3-2A644B41F8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6AEEB-C1A2-8223-0385-AF1B8DB36156}"/>
              </a:ext>
            </a:extLst>
          </p:cNvPr>
          <p:cNvSpPr txBox="1"/>
          <p:nvPr/>
        </p:nvSpPr>
        <p:spPr>
          <a:xfrm>
            <a:off x="573796" y="2081519"/>
            <a:ext cx="36803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to add text 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D7B751BF-2F5A-BC40-6001-606A1925F831}"/>
              </a:ext>
            </a:extLst>
          </p:cNvPr>
          <p:cNvSpPr txBox="1">
            <a:spLocks/>
          </p:cNvSpPr>
          <p:nvPr/>
        </p:nvSpPr>
        <p:spPr>
          <a:xfrm>
            <a:off x="573795" y="3617405"/>
            <a:ext cx="2915443" cy="28682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rgbClr val="19386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to Add Text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D88F9D9-ED12-675F-8B3D-E81EFC0113BE}"/>
              </a:ext>
            </a:extLst>
          </p:cNvPr>
          <p:cNvCxnSpPr>
            <a:cxnSpLocks/>
          </p:cNvCxnSpPr>
          <p:nvPr/>
        </p:nvCxnSpPr>
        <p:spPr>
          <a:xfrm>
            <a:off x="573792" y="3927524"/>
            <a:ext cx="3680359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6DD2F2F-947D-BFF9-ABB7-1A1B52678C21}"/>
              </a:ext>
            </a:extLst>
          </p:cNvPr>
          <p:cNvSpPr txBox="1">
            <a:spLocks/>
          </p:cNvSpPr>
          <p:nvPr/>
        </p:nvSpPr>
        <p:spPr>
          <a:xfrm>
            <a:off x="5817061" y="4721104"/>
            <a:ext cx="4055531" cy="28682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rgbClr val="19386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to Add 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ECA0698-5C43-3A1E-A94F-630C06D753CD}"/>
              </a:ext>
            </a:extLst>
          </p:cNvPr>
          <p:cNvCxnSpPr>
            <a:cxnSpLocks/>
          </p:cNvCxnSpPr>
          <p:nvPr/>
        </p:nvCxnSpPr>
        <p:spPr>
          <a:xfrm flipV="1">
            <a:off x="5817061" y="5007931"/>
            <a:ext cx="580114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4F6985C-69B0-9095-2D0F-A1FCF988191D}"/>
              </a:ext>
            </a:extLst>
          </p:cNvPr>
          <p:cNvSpPr txBox="1">
            <a:spLocks/>
          </p:cNvSpPr>
          <p:nvPr/>
        </p:nvSpPr>
        <p:spPr>
          <a:xfrm>
            <a:off x="573797" y="1706373"/>
            <a:ext cx="2915443" cy="28682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rgbClr val="19386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to Add Text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6ACAB8-5E29-4BE3-451A-9D989ADC91AD}"/>
              </a:ext>
            </a:extLst>
          </p:cNvPr>
          <p:cNvCxnSpPr>
            <a:cxnSpLocks/>
          </p:cNvCxnSpPr>
          <p:nvPr/>
        </p:nvCxnSpPr>
        <p:spPr>
          <a:xfrm>
            <a:off x="573796" y="2017999"/>
            <a:ext cx="368035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C84BEB6-3A37-4A6E-6AC6-FBB3AC76FC0D}"/>
              </a:ext>
            </a:extLst>
          </p:cNvPr>
          <p:cNvSpPr txBox="1">
            <a:spLocks/>
          </p:cNvSpPr>
          <p:nvPr/>
        </p:nvSpPr>
        <p:spPr>
          <a:xfrm>
            <a:off x="5817062" y="3458787"/>
            <a:ext cx="4055530" cy="28682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rgbClr val="19386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to Add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B80400-C964-C4E9-773E-47CE184CCF7A}"/>
              </a:ext>
            </a:extLst>
          </p:cNvPr>
          <p:cNvCxnSpPr>
            <a:cxnSpLocks/>
          </p:cNvCxnSpPr>
          <p:nvPr/>
        </p:nvCxnSpPr>
        <p:spPr>
          <a:xfrm>
            <a:off x="5817061" y="3773672"/>
            <a:ext cx="580114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90748F4-CF76-9116-FAD6-4BE24D320E0F}"/>
              </a:ext>
            </a:extLst>
          </p:cNvPr>
          <p:cNvSpPr txBox="1"/>
          <p:nvPr/>
        </p:nvSpPr>
        <p:spPr>
          <a:xfrm>
            <a:off x="5817061" y="3861970"/>
            <a:ext cx="57963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to add text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9FAD20-8AE2-7405-3232-D74BD6490E0E}"/>
              </a:ext>
            </a:extLst>
          </p:cNvPr>
          <p:cNvSpPr txBox="1"/>
          <p:nvPr/>
        </p:nvSpPr>
        <p:spPr>
          <a:xfrm>
            <a:off x="5821824" y="5134228"/>
            <a:ext cx="579638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to add text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6523F3-369D-61DE-45C7-A3B6D13C35EC}"/>
              </a:ext>
            </a:extLst>
          </p:cNvPr>
          <p:cNvSpPr txBox="1"/>
          <p:nvPr/>
        </p:nvSpPr>
        <p:spPr>
          <a:xfrm>
            <a:off x="573793" y="4023361"/>
            <a:ext cx="36803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to add text 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A9C52017-104C-64B1-D8CC-0D719B59AA7C}"/>
              </a:ext>
            </a:extLst>
          </p:cNvPr>
          <p:cNvSpPr txBox="1">
            <a:spLocks/>
          </p:cNvSpPr>
          <p:nvPr/>
        </p:nvSpPr>
        <p:spPr>
          <a:xfrm>
            <a:off x="5817061" y="1706373"/>
            <a:ext cx="4055531" cy="286827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>
                <a:solidFill>
                  <a:srgbClr val="19386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to Add Text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EE5453-27BB-44FF-93F0-077D3E75A9D3}"/>
              </a:ext>
            </a:extLst>
          </p:cNvPr>
          <p:cNvCxnSpPr>
            <a:cxnSpLocks/>
          </p:cNvCxnSpPr>
          <p:nvPr/>
        </p:nvCxnSpPr>
        <p:spPr>
          <a:xfrm>
            <a:off x="5817061" y="2017999"/>
            <a:ext cx="580114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6748C3-88CD-F4C5-31A9-FE95B1B5BD75}"/>
              </a:ext>
            </a:extLst>
          </p:cNvPr>
          <p:cNvSpPr txBox="1"/>
          <p:nvPr/>
        </p:nvSpPr>
        <p:spPr>
          <a:xfrm>
            <a:off x="5817061" y="2104793"/>
            <a:ext cx="579638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to add text </a:t>
            </a:r>
          </a:p>
        </p:txBody>
      </p:sp>
    </p:spTree>
    <p:extLst>
      <p:ext uri="{BB962C8B-B14F-4D97-AF65-F5344CB8AC3E}">
        <p14:creationId xmlns:p14="http://schemas.microsoft.com/office/powerpoint/2010/main" val="1864374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5BF363-59FF-E54E-A0B5-E35D493FB5D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2192000" cy="1087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B2D7EB-E182-4543-8CCE-37CF8E507C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3795" y="-22034"/>
            <a:ext cx="10515600" cy="1325563"/>
          </a:xfrm>
        </p:spPr>
        <p:txBody>
          <a:bodyPr>
            <a:normAutofit/>
          </a:bodyPr>
          <a:lstStyle>
            <a:lvl1pPr>
              <a:defRPr sz="4000" b="0" i="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4195B3-35E3-C543-9CBB-AD4A8EB724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6075" y="508224"/>
            <a:ext cx="1119415" cy="295401"/>
          </a:xfrm>
          <a:prstGeom prst="rect">
            <a:avLst/>
          </a:prstGeom>
        </p:spPr>
      </p:pic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523BDC5-ED1C-4E50-AEC6-C7456F0D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fld id="{61C45A3A-841E-C04D-A6C3-2A644B41F8F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4B924-EF33-F2D3-DA5F-E53364EFCEFE}"/>
              </a:ext>
            </a:extLst>
          </p:cNvPr>
          <p:cNvSpPr txBox="1"/>
          <p:nvPr/>
        </p:nvSpPr>
        <p:spPr>
          <a:xfrm>
            <a:off x="1640732" y="4699597"/>
            <a:ext cx="2360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Click to add text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BC49B-D78C-F537-FA93-17FA43E585DA}"/>
              </a:ext>
            </a:extLst>
          </p:cNvPr>
          <p:cNvSpPr txBox="1"/>
          <p:nvPr/>
        </p:nvSpPr>
        <p:spPr>
          <a:xfrm>
            <a:off x="1640732" y="3213855"/>
            <a:ext cx="2360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Click to add text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27ECA-985A-F762-3AF4-5DC28F616EAF}"/>
              </a:ext>
            </a:extLst>
          </p:cNvPr>
          <p:cNvSpPr txBox="1"/>
          <p:nvPr/>
        </p:nvSpPr>
        <p:spPr>
          <a:xfrm>
            <a:off x="1640732" y="1728113"/>
            <a:ext cx="2360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Click to add text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DBB9B9-E128-C607-5D1F-D82E0ADE324D}"/>
              </a:ext>
            </a:extLst>
          </p:cNvPr>
          <p:cNvSpPr txBox="1"/>
          <p:nvPr/>
        </p:nvSpPr>
        <p:spPr>
          <a:xfrm>
            <a:off x="5107021" y="4699597"/>
            <a:ext cx="2360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Click to add text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155139-4102-F0D5-171E-8D7652C6E0CD}"/>
              </a:ext>
            </a:extLst>
          </p:cNvPr>
          <p:cNvSpPr txBox="1"/>
          <p:nvPr/>
        </p:nvSpPr>
        <p:spPr>
          <a:xfrm>
            <a:off x="5107021" y="3213855"/>
            <a:ext cx="2360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Click to add text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33101F-CAF4-C658-20EE-FBAE79F8BC61}"/>
              </a:ext>
            </a:extLst>
          </p:cNvPr>
          <p:cNvSpPr txBox="1"/>
          <p:nvPr/>
        </p:nvSpPr>
        <p:spPr>
          <a:xfrm>
            <a:off x="5107021" y="1728113"/>
            <a:ext cx="2360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Click to add text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FF5C19-483E-90EC-29E8-CA907FB5C489}"/>
              </a:ext>
            </a:extLst>
          </p:cNvPr>
          <p:cNvSpPr txBox="1"/>
          <p:nvPr/>
        </p:nvSpPr>
        <p:spPr>
          <a:xfrm>
            <a:off x="8573310" y="4699597"/>
            <a:ext cx="2360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Click to add text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54AE7D-D9CF-20D2-ABF2-83395EB37D0C}"/>
              </a:ext>
            </a:extLst>
          </p:cNvPr>
          <p:cNvSpPr txBox="1"/>
          <p:nvPr/>
        </p:nvSpPr>
        <p:spPr>
          <a:xfrm>
            <a:off x="8573310" y="3213855"/>
            <a:ext cx="2360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Click to add text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E7C8BF-5BE7-980D-E524-5AA330E23CD7}"/>
              </a:ext>
            </a:extLst>
          </p:cNvPr>
          <p:cNvSpPr txBox="1"/>
          <p:nvPr/>
        </p:nvSpPr>
        <p:spPr>
          <a:xfrm>
            <a:off x="8573310" y="1728113"/>
            <a:ext cx="23605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/>
              <a:t>Click to add text </a:t>
            </a:r>
          </a:p>
        </p:txBody>
      </p:sp>
      <p:pic>
        <p:nvPicPr>
          <p:cNvPr id="20" name="Graphic 19" descr="Bookmark with solid fill">
            <a:extLst>
              <a:ext uri="{FF2B5EF4-FFF2-40B4-BE49-F238E27FC236}">
                <a16:creationId xmlns:a16="http://schemas.microsoft.com/office/drawing/2014/main" id="{943FBE9A-F36A-A82C-C432-B640EA98ED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13" y="3134320"/>
            <a:ext cx="914400" cy="914400"/>
          </a:xfrm>
          <a:prstGeom prst="rect">
            <a:avLst/>
          </a:prstGeom>
        </p:spPr>
      </p:pic>
      <p:pic>
        <p:nvPicPr>
          <p:cNvPr id="21" name="Graphic 20" descr="Bookmark with solid fill">
            <a:extLst>
              <a:ext uri="{FF2B5EF4-FFF2-40B4-BE49-F238E27FC236}">
                <a16:creationId xmlns:a16="http://schemas.microsoft.com/office/drawing/2014/main" id="{0334723E-87CC-F8FA-C36F-0FF0AD96B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13" y="1623003"/>
            <a:ext cx="914400" cy="914400"/>
          </a:xfrm>
          <a:prstGeom prst="rect">
            <a:avLst/>
          </a:prstGeom>
        </p:spPr>
      </p:pic>
      <p:pic>
        <p:nvPicPr>
          <p:cNvPr id="22" name="Graphic 21" descr="Bookmark with solid fill">
            <a:extLst>
              <a:ext uri="{FF2B5EF4-FFF2-40B4-BE49-F238E27FC236}">
                <a16:creationId xmlns:a16="http://schemas.microsoft.com/office/drawing/2014/main" id="{8A11AD51-ACEE-326F-350F-7B90B1086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913" y="4620062"/>
            <a:ext cx="914400" cy="914400"/>
          </a:xfrm>
          <a:prstGeom prst="rect">
            <a:avLst/>
          </a:prstGeom>
        </p:spPr>
      </p:pic>
      <p:pic>
        <p:nvPicPr>
          <p:cNvPr id="23" name="Graphic 22" descr="Bookmark with solid fill">
            <a:extLst>
              <a:ext uri="{FF2B5EF4-FFF2-40B4-BE49-F238E27FC236}">
                <a16:creationId xmlns:a16="http://schemas.microsoft.com/office/drawing/2014/main" id="{AE68664B-E9C3-1003-72B2-AA6B4F7E1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6659" y="3134320"/>
            <a:ext cx="914400" cy="914400"/>
          </a:xfrm>
          <a:prstGeom prst="rect">
            <a:avLst/>
          </a:prstGeom>
        </p:spPr>
      </p:pic>
      <p:pic>
        <p:nvPicPr>
          <p:cNvPr id="24" name="Graphic 23" descr="Bookmark with solid fill">
            <a:extLst>
              <a:ext uri="{FF2B5EF4-FFF2-40B4-BE49-F238E27FC236}">
                <a16:creationId xmlns:a16="http://schemas.microsoft.com/office/drawing/2014/main" id="{CDCE9D67-A894-4A28-E681-80FD3E5D5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6659" y="1623003"/>
            <a:ext cx="914400" cy="914400"/>
          </a:xfrm>
          <a:prstGeom prst="rect">
            <a:avLst/>
          </a:prstGeom>
        </p:spPr>
      </p:pic>
      <p:pic>
        <p:nvPicPr>
          <p:cNvPr id="25" name="Graphic 24" descr="Bookmark with solid fill">
            <a:extLst>
              <a:ext uri="{FF2B5EF4-FFF2-40B4-BE49-F238E27FC236}">
                <a16:creationId xmlns:a16="http://schemas.microsoft.com/office/drawing/2014/main" id="{82B20B3F-FAB0-FE68-2BBA-D2E620FEB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86659" y="4620062"/>
            <a:ext cx="914400" cy="914400"/>
          </a:xfrm>
          <a:prstGeom prst="rect">
            <a:avLst/>
          </a:prstGeom>
        </p:spPr>
      </p:pic>
      <p:pic>
        <p:nvPicPr>
          <p:cNvPr id="26" name="Graphic 25" descr="Bookmark with solid fill">
            <a:extLst>
              <a:ext uri="{FF2B5EF4-FFF2-40B4-BE49-F238E27FC236}">
                <a16:creationId xmlns:a16="http://schemas.microsoft.com/office/drawing/2014/main" id="{D5123E4A-3AF7-831E-B424-8E56E896A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9980" y="3134320"/>
            <a:ext cx="914400" cy="914400"/>
          </a:xfrm>
          <a:prstGeom prst="rect">
            <a:avLst/>
          </a:prstGeom>
        </p:spPr>
      </p:pic>
      <p:pic>
        <p:nvPicPr>
          <p:cNvPr id="27" name="Graphic 26" descr="Bookmark with solid fill">
            <a:extLst>
              <a:ext uri="{FF2B5EF4-FFF2-40B4-BE49-F238E27FC236}">
                <a16:creationId xmlns:a16="http://schemas.microsoft.com/office/drawing/2014/main" id="{DE1F9EC8-C0CB-4A1D-1D79-3F1A12C9C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9980" y="1623003"/>
            <a:ext cx="914400" cy="914400"/>
          </a:xfrm>
          <a:prstGeom prst="rect">
            <a:avLst/>
          </a:prstGeom>
        </p:spPr>
      </p:pic>
      <p:pic>
        <p:nvPicPr>
          <p:cNvPr id="28" name="Graphic 27" descr="Bookmark with solid fill">
            <a:extLst>
              <a:ext uri="{FF2B5EF4-FFF2-40B4-BE49-F238E27FC236}">
                <a16:creationId xmlns:a16="http://schemas.microsoft.com/office/drawing/2014/main" id="{55D1642F-6DA6-4AB5-81F7-9A39C32C1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39980" y="462006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93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F1E4C-79C1-4265-BC44-3932810C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A0FBD-571C-C8B7-DF3D-B4EC20A2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B63E5E-80FB-7C8F-0CE3-5C289CF19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4D8A3-5895-6D37-A9EC-258DA6D4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0DBB-2867-4F39-AA11-A20DF835A470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4F6D-97E5-275F-CBC2-24828D0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BF4A4-789A-C681-8022-F8682602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659C-86A2-4325-BC1E-6754FD73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973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4D8A3-5895-6D37-A9EC-258DA6D4C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0DBB-2867-4F39-AA11-A20DF835A470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494F6D-97E5-275F-CBC2-24828D02D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BF4A4-789A-C681-8022-F86826025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A9659C-86A2-4325-BC1E-6754FD732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2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P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4F3FD2-47AD-B24A-CAD9-10FF4F9A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3FDC-543A-45A5-AF0D-090F9272869C}" type="datetimeFigureOut">
              <a:rPr lang="en-US" smtClean="0"/>
              <a:t>1/7/26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4F9587-6C52-ED4D-7D7B-010E30989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F8768-A7D0-4EDC-E42D-D5FD7D815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49F-9CF1-45DA-8397-CF5A0DCA7CD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97F10E-E338-298D-C008-76881B6999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wave&#10;&#10;AI-generated content may be incorrect.">
            <a:extLst>
              <a:ext uri="{FF2B5EF4-FFF2-40B4-BE49-F238E27FC236}">
                <a16:creationId xmlns:a16="http://schemas.microsoft.com/office/drawing/2014/main" id="{B86E7E20-86CE-CE15-A10D-1163269CFC2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307" cy="68579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C28089-48B9-90B6-71A0-2D3FA75A6B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721" y="3079064"/>
            <a:ext cx="9144000" cy="1343923"/>
          </a:xfrm>
        </p:spPr>
        <p:txBody>
          <a:bodyPr anchor="t">
            <a:normAutofit fontScale="90000"/>
          </a:bodyPr>
          <a:lstStyle>
            <a:lvl1pPr>
              <a:defRPr/>
            </a:lvl1pPr>
          </a:lstStyle>
          <a:p>
            <a:pPr algn="l">
              <a:lnSpc>
                <a:spcPts val="5400"/>
              </a:lnSpc>
              <a:spcBef>
                <a:spcPts val="0"/>
              </a:spcBef>
            </a:pPr>
            <a:r>
              <a:rPr lang="en-US" sz="4800">
                <a:solidFill>
                  <a:schemeClr val="accent1">
                    <a:lumMod val="75000"/>
                  </a:schemeClr>
                </a:solidFill>
                <a:latin typeface="+mn-lt"/>
              </a:rPr>
              <a:t>Title </a:t>
            </a:r>
          </a:p>
        </p:txBody>
      </p:sp>
    </p:spTree>
    <p:extLst>
      <p:ext uri="{BB962C8B-B14F-4D97-AF65-F5344CB8AC3E}">
        <p14:creationId xmlns:p14="http://schemas.microsoft.com/office/powerpoint/2010/main" val="110956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184ED-396C-1F15-ABBB-71387D1A24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u="sng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5D6EE-A714-5015-CBA9-31E2F1DDE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15414-EB0F-5339-D544-B41A63D36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3FDC-543A-45A5-AF0D-090F9272869C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00E97-50F6-1CFE-79CC-68B728008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632E0-C977-9A85-F715-F5553C1B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49F-9CF1-45DA-8397-CF5A0DCA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30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305F8-125C-0E79-B7BA-A9FBFDDE4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3FDC-543A-45A5-AF0D-090F9272869C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08F84-71E3-BC98-9BE6-1F1ABAC9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2C6E5-420D-03C9-87E5-909CBF867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49F-9CF1-45DA-8397-CF5A0DCA7CD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Background pattern&#10;&#10;AI-generated content may be incorrect.">
            <a:extLst>
              <a:ext uri="{FF2B5EF4-FFF2-40B4-BE49-F238E27FC236}">
                <a16:creationId xmlns:a16="http://schemas.microsoft.com/office/drawing/2014/main" id="{48940BE7-4E3B-2A0C-CA67-A77FA1E5778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3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76" t="1" r="23182" b="-1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025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ll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AI-generated content may be incorrect.">
            <a:extLst>
              <a:ext uri="{FF2B5EF4-FFF2-40B4-BE49-F238E27FC236}">
                <a16:creationId xmlns:a16="http://schemas.microsoft.com/office/drawing/2014/main" id="{8EF16ABE-DF19-9C3F-7E30-6A0C6305B15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280" y="-217115"/>
            <a:ext cx="12557760" cy="71761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3629A77-42E5-91AC-BC62-3B9D0F586AC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04281" y="1685374"/>
            <a:ext cx="4149484" cy="873968"/>
          </a:xfrm>
        </p:spPr>
        <p:txBody>
          <a:bodyPr anchor="t">
            <a:normAutofit/>
          </a:bodyPr>
          <a:lstStyle>
            <a:lvl1pPr>
              <a:defRPr/>
            </a:lvl1pPr>
          </a:lstStyle>
          <a:p>
            <a:pPr algn="l"/>
            <a:r>
              <a:rPr lang="en-US" sz="4400">
                <a:solidFill>
                  <a:schemeClr val="bg1"/>
                </a:solidFill>
                <a:latin typeface="Aptos Black" panose="020B0004020202020204" pitchFamily="34" charset="0"/>
              </a:rPr>
              <a:t>Title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6E3883-BC02-6B49-5D44-F3DE6D57E8FA}"/>
              </a:ext>
            </a:extLst>
          </p:cNvPr>
          <p:cNvCxnSpPr>
            <a:cxnSpLocks/>
          </p:cNvCxnSpPr>
          <p:nvPr/>
        </p:nvCxnSpPr>
        <p:spPr>
          <a:xfrm>
            <a:off x="6686145" y="2390366"/>
            <a:ext cx="4185757" cy="0"/>
          </a:xfrm>
          <a:prstGeom prst="straightConnector1">
            <a:avLst/>
          </a:prstGeom>
          <a:ln>
            <a:solidFill>
              <a:srgbClr val="00B0F0"/>
            </a:solidFill>
            <a:headEnd type="oval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09219E5-7620-00E8-F3E7-9318C5970325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6E9C9AF-2F61-44D5-BDA0-A2C375A93889}" type="slidenum">
              <a:rPr lang="en-US" sz="1100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14" name="Picture 13" descr="Text&#10;&#10;AI-generated content may be incorrect.">
            <a:extLst>
              <a:ext uri="{FF2B5EF4-FFF2-40B4-BE49-F238E27FC236}">
                <a16:creationId xmlns:a16="http://schemas.microsoft.com/office/drawing/2014/main" id="{1B035459-2347-B95B-BD45-2D0BF93D6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50" y="5874905"/>
            <a:ext cx="4130653" cy="98309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FCDCE65-7857-AA0F-3752-E2BA3970B4A4}"/>
              </a:ext>
            </a:extLst>
          </p:cNvPr>
          <p:cNvSpPr txBox="1">
            <a:spLocks/>
          </p:cNvSpPr>
          <p:nvPr/>
        </p:nvSpPr>
        <p:spPr>
          <a:xfrm>
            <a:off x="6686145" y="2559342"/>
            <a:ext cx="5382638" cy="13439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1800" b="1">
                <a:solidFill>
                  <a:schemeClr val="bg1"/>
                </a:solidFill>
                <a:latin typeface="+mn-lt"/>
              </a:rPr>
              <a:t>Bold block text. </a:t>
            </a:r>
            <a:endParaRPr lang="en-US" b="1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2008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DE8F-A10E-EA35-AB92-38745754A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52135-8D06-966B-B9C4-EB5104967E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0A55-B113-80B6-F99A-8BD29CCA2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06BD5-ED5D-634A-D1DB-0001B6C5F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3FDC-543A-45A5-AF0D-090F9272869C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BC3642-F941-EDC0-53A5-A45504B31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9A52DE-AD04-620E-EA47-E78642E71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49F-9CF1-45DA-8397-CF5A0DCA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46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0F4B-334E-D9D5-8F82-6C1EF328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2A6B4-D875-94B5-FC64-BD797E4B5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15D60-F602-9623-BC4F-E52C15286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F2E73-B46B-8BE7-F086-27C227DCA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755B9-3735-8ABA-66AB-EDAC881D9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2EC33-D6C1-051B-3649-2F793FFC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3FDC-543A-45A5-AF0D-090F9272869C}" type="datetimeFigureOut">
              <a:rPr lang="en-US" smtClean="0"/>
              <a:t>1/7/26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0B52F2-DEB8-3775-221C-AD2B4EEA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28A209-9C4D-54E2-69F0-341759E6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49F-9CF1-45DA-8397-CF5A0DCA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4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AI-generated content may be incorrect.">
            <a:extLst>
              <a:ext uri="{FF2B5EF4-FFF2-40B4-BE49-F238E27FC236}">
                <a16:creationId xmlns:a16="http://schemas.microsoft.com/office/drawing/2014/main" id="{A7626181-0BD3-8BA7-F211-578D2E53F303}"/>
              </a:ext>
            </a:extLst>
          </p:cNvPr>
          <p:cNvPicPr/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3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76" t="1" r="23182" b="-1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6" name="Picture 5" descr="Shape&#10;&#10;AI-generated content may be incorrect.">
            <a:extLst>
              <a:ext uri="{FF2B5EF4-FFF2-40B4-BE49-F238E27FC236}">
                <a16:creationId xmlns:a16="http://schemas.microsoft.com/office/drawing/2014/main" id="{487DF93F-A2B8-C063-8A7F-591C31431B37}"/>
              </a:ext>
            </a:extLst>
          </p:cNvPr>
          <p:cNvPicPr/>
          <p:nvPr/>
        </p:nvPicPr>
        <p:blipFill>
          <a:blip r:embed="rId4">
            <a:grayscl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74"/>
          <a:stretch/>
        </p:blipFill>
        <p:spPr>
          <a:xfrm>
            <a:off x="601358" y="1721980"/>
            <a:ext cx="11590642" cy="51360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B681CC-E9AA-9C25-AB33-9102E2517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3FDC-543A-45A5-AF0D-090F9272869C}" type="datetimeFigureOut">
              <a:rPr lang="en-US" smtClean="0"/>
              <a:t>1/7/26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AFE106-4F7E-9DE9-85BC-7B606B794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70CDA-46AE-6546-BC89-57CDC0AD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49F-9CF1-45DA-8397-CF5A0DCA7CD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02BA5-354A-1976-4CAE-E86A223C4EDB}"/>
              </a:ext>
            </a:extLst>
          </p:cNvPr>
          <p:cNvSpPr txBox="1"/>
          <p:nvPr/>
        </p:nvSpPr>
        <p:spPr>
          <a:xfrm>
            <a:off x="839894" y="5841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>
                <a:solidFill>
                  <a:schemeClr val="accent1">
                    <a:lumMod val="75000"/>
                  </a:schemeClr>
                </a:solidFill>
                <a:latin typeface="+mn-lt"/>
              </a:rPr>
              <a:t>Title</a:t>
            </a:r>
            <a:endParaRPr lang="en-US" b="1" u="sng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1239A9-855C-123B-E597-9526A661616D}"/>
              </a:ext>
            </a:extLst>
          </p:cNvPr>
          <p:cNvSpPr txBox="1">
            <a:spLocks/>
          </p:cNvSpPr>
          <p:nvPr/>
        </p:nvSpPr>
        <p:spPr>
          <a:xfrm>
            <a:off x="839894" y="1384891"/>
            <a:ext cx="10472972" cy="13439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sz="3600">
                <a:solidFill>
                  <a:schemeClr val="accent1">
                    <a:lumMod val="75000"/>
                  </a:schemeClr>
                </a:solidFill>
                <a:latin typeface="+mn-lt"/>
              </a:rPr>
              <a:t>Body Text</a:t>
            </a:r>
            <a:endParaRPr lang="en-US" sz="720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8" name="Picture 17" descr="Text&#10;&#10;AI-generated content may be incorrect.">
            <a:extLst>
              <a:ext uri="{FF2B5EF4-FFF2-40B4-BE49-F238E27FC236}">
                <a16:creationId xmlns:a16="http://schemas.microsoft.com/office/drawing/2014/main" id="{377907B0-A0CB-503E-EB97-D41BB9BFD95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269" y="5943600"/>
            <a:ext cx="4163613" cy="9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946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E48F-1B2E-33AA-A637-EA2B3BCF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682D5-B8A7-1D71-38FC-B0E8F295F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AD970-FD28-77DC-3C9B-5EFDB5C3D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53012A-4DDC-2B1B-19E2-F69071D62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3FDC-543A-45A5-AF0D-090F9272869C}" type="datetimeFigureOut">
              <a:rPr lang="en-US" smtClean="0"/>
              <a:t>1/7/26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FCE14-CEDF-7601-C6DD-DD63D063D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6AC487-2B46-DE28-3CDF-DF1FED63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0B49F-9CF1-45DA-8397-CF5A0DCA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6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AI-generated content may be incorrect.">
            <a:extLst>
              <a:ext uri="{FF2B5EF4-FFF2-40B4-BE49-F238E27FC236}">
                <a16:creationId xmlns:a16="http://schemas.microsoft.com/office/drawing/2014/main" id="{D1F9D8A8-C31B-DA9B-8466-8A3F91CD20AE}"/>
              </a:ext>
            </a:extLst>
          </p:cNvPr>
          <p:cNvPicPr/>
          <p:nvPr userDrawn="1"/>
        </p:nvPicPr>
        <p:blipFill rotWithShape="1"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7643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76" t="1" r="23182" b="-10"/>
          <a:stretch/>
        </p:blipFill>
        <p:spPr>
          <a:xfrm>
            <a:off x="0" y="1"/>
            <a:ext cx="12192001" cy="6857999"/>
          </a:xfrm>
          <a:prstGeom prst="rect">
            <a:avLst/>
          </a:prstGeom>
        </p:spPr>
      </p:pic>
      <p:pic>
        <p:nvPicPr>
          <p:cNvPr id="11" name="Picture 10" descr="Background pattern&#10;&#10;AI-generated content may be incorrect.">
            <a:extLst>
              <a:ext uri="{FF2B5EF4-FFF2-40B4-BE49-F238E27FC236}">
                <a16:creationId xmlns:a16="http://schemas.microsoft.com/office/drawing/2014/main" id="{30991FAF-0191-9FD5-0693-30D513B14812}"/>
              </a:ext>
            </a:extLst>
          </p:cNvPr>
          <p:cNvPicPr>
            <a:picLocks/>
          </p:cNvPicPr>
          <p:nvPr/>
        </p:nvPicPr>
        <p:blipFill rotWithShape="1"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7643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76" t="1" r="23182" b="-10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295592-C60B-7E7F-0B0F-C2815E7C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9DCA6-9C6B-C4A3-E98F-257B665C7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84021-5A3B-FA78-F838-9E36092526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813FDC-543A-45A5-AF0D-090F9272869C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B5B3B-1561-AB78-9B86-AC050B3E7C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92268-978A-F18E-570D-AB7A2AACF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317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50B49F-9CF1-45DA-8397-CF5A0DCA7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2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1" r:id="rId11"/>
    <p:sldLayoutId id="2147483679" r:id="rId12"/>
    <p:sldLayoutId id="214748368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kern="1200">
          <a:solidFill>
            <a:srgbClr val="013E6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3E6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3E6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kern="1200">
          <a:solidFill>
            <a:schemeClr val="accent1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3E6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3E6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E0886-4C55-F714-3452-AE6D02BF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82705-A389-DC31-DE96-434291D4A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1F653-50FD-42AE-15E1-AA133D891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CF0DBB-2867-4F39-AA11-A20DF835A470}" type="datetimeFigureOut">
              <a:rPr lang="en-US" smtClean="0"/>
              <a:t>1/7/26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2FFC6-65CD-FED3-F470-FED7FB05A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A46D54A-05F2-5A36-AAF8-36B53C709E5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923317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6C8309-E993-4DBF-AB35-84F57AC587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sng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gif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C1D40FC-AF20-109D-A32C-9450512F5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905" y="1578848"/>
            <a:ext cx="10922091" cy="2896287"/>
          </a:xfrm>
        </p:spPr>
        <p:txBody>
          <a:bodyPr>
            <a:noAutofit/>
          </a:bodyPr>
          <a:lstStyle/>
          <a:p>
            <a:r>
              <a:rPr lang="en-US" sz="3200" u="none" dirty="0"/>
              <a:t>NIST Information Technology Laboratory </a:t>
            </a:r>
            <a:br>
              <a:rPr lang="en-US" sz="3200" u="none" dirty="0"/>
            </a:br>
            <a:br>
              <a:rPr lang="en-US" sz="5400" u="none" dirty="0"/>
            </a:br>
            <a:r>
              <a:rPr lang="en-US" sz="4000" b="1" dirty="0"/>
              <a:t>Query Disambiguation via Answer-Free Context: </a:t>
            </a:r>
            <a:br>
              <a:rPr lang="en-US" sz="6600" b="1" dirty="0"/>
            </a:b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Doubling Performance on Humanity’s Last Exam</a:t>
            </a:r>
            <a:endParaRPr lang="en-US" sz="2400" b="1" u="non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BC01F-6F3E-A76E-8800-44C99DC20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618" y="4594935"/>
            <a:ext cx="2146663" cy="243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43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584C14BE-B668-D3C5-9FBB-3080269C6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2735DE6C-1549-9A65-03EB-C0E284164B05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DBC7F8B6-28E7-7D08-3C38-7D8CFBDA0F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54DD99C5-6B00-01F7-DD4F-6D1111E2B6AD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25A482DA-4ACC-BD67-4DBE-77D788D6900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Approaches for Asking Questions of an LM+RAG System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999380-4E73-2A2D-17CA-B4232361070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1" y="1178126"/>
            <a:ext cx="5852160" cy="4878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F206B8-8C28-DBDC-4368-A0DE5F2E7D9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485" y="1243441"/>
            <a:ext cx="5852160" cy="378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49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24F5E9AF-9E62-77CC-5F7C-8B3304F2F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A05ACA5A-B452-DE07-88F1-49E4B263C3A3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D5AEAC8B-D7FF-F77A-7861-A7D943544B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9282A063-57E3-F8B5-7151-004C1A4C15A6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5F613DB7-0BE8-28A5-F85D-5BDD5E16B11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Validating Context Utility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BD2D7-0820-464F-24F4-541459F0D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/>
          <a:stretch>
            <a:fillRect/>
          </a:stretch>
        </p:blipFill>
        <p:spPr>
          <a:xfrm>
            <a:off x="6439991" y="998204"/>
            <a:ext cx="5156898" cy="502087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45A17DA-D76D-8701-3994-A43E9EF237E7}"/>
              </a:ext>
            </a:extLst>
          </p:cNvPr>
          <p:cNvSpPr txBox="1">
            <a:spLocks/>
          </p:cNvSpPr>
          <p:nvPr/>
        </p:nvSpPr>
        <p:spPr>
          <a:xfrm>
            <a:off x="573796" y="1076395"/>
            <a:ext cx="5402580" cy="47112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/>
              <a:t>Scatterplot of benchmark accuracy values </a:t>
            </a:r>
          </a:p>
          <a:p>
            <a:pPr marL="914400" lvl="1" indent="-457200"/>
            <a:r>
              <a:rPr lang="en-US" dirty="0"/>
              <a:t>X: original question accuracy </a:t>
            </a:r>
          </a:p>
          <a:p>
            <a:pPr marL="914400" lvl="2" indent="0">
              <a:buNone/>
            </a:pPr>
            <a:r>
              <a:rPr lang="en-US" dirty="0"/>
              <a:t>	vs </a:t>
            </a:r>
          </a:p>
          <a:p>
            <a:pPr marL="914400" lvl="1" indent="-457200"/>
            <a:r>
              <a:rPr lang="en-US" dirty="0"/>
              <a:t>Y: original question prepended with the answer-containing context</a:t>
            </a:r>
          </a:p>
          <a:p>
            <a:pPr marL="914400" lvl="1" indent="-457200"/>
            <a:endParaRPr lang="en-US" dirty="0"/>
          </a:p>
          <a:p>
            <a:pPr marL="457200" indent="-457200"/>
            <a:r>
              <a:rPr lang="en-US" dirty="0"/>
              <a:t>Prepending the answer containing context produces significant over-performance</a:t>
            </a:r>
          </a:p>
          <a:p>
            <a:pPr marL="457200" indent="-457200"/>
            <a:r>
              <a:rPr lang="en-US" dirty="0"/>
              <a:t>Logical as the model is now getting an open-book test</a:t>
            </a:r>
          </a:p>
        </p:txBody>
      </p:sp>
    </p:spTree>
    <p:extLst>
      <p:ext uri="{BB962C8B-B14F-4D97-AF65-F5344CB8AC3E}">
        <p14:creationId xmlns:p14="http://schemas.microsoft.com/office/powerpoint/2010/main" val="91274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E0679658-2114-2DBD-C4A8-E5E7845F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BFC7DBFB-917D-D5FB-2F1A-F95505227FC8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459D631B-FA59-BC7A-9DF1-32D48A8271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A9BCDF1B-1976-6785-AD84-1BECB388256A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0CBCC1C9-86B3-FAD9-7F98-D8D4C97EDB9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Validating Answer-Free Context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D5F6CC-ECA4-900B-51EC-04AB5CDAA2B0}"/>
              </a:ext>
            </a:extLst>
          </p:cNvPr>
          <p:cNvSpPr txBox="1">
            <a:spLocks/>
          </p:cNvSpPr>
          <p:nvPr/>
        </p:nvSpPr>
        <p:spPr>
          <a:xfrm>
            <a:off x="573796" y="1076395"/>
            <a:ext cx="5402580" cy="47112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/>
              <a:t>Scatterplot of benchmark accuracy values </a:t>
            </a:r>
          </a:p>
          <a:p>
            <a:pPr marL="914400" lvl="1" indent="-457200"/>
            <a:r>
              <a:rPr lang="en-US" dirty="0"/>
              <a:t>X: original question accuracy </a:t>
            </a:r>
          </a:p>
          <a:p>
            <a:pPr marL="914400" lvl="2" indent="0">
              <a:buNone/>
            </a:pPr>
            <a:r>
              <a:rPr lang="en-US" dirty="0"/>
              <a:t>	vs </a:t>
            </a:r>
          </a:p>
          <a:p>
            <a:pPr marL="914400" lvl="1" indent="-457200"/>
            <a:r>
              <a:rPr lang="en-US" dirty="0"/>
              <a:t>Y: original question prepended with the answer-free context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Prepending the answer-free context produces no significant uplift</a:t>
            </a:r>
          </a:p>
          <a:p>
            <a:pPr marL="457200" indent="-457200"/>
            <a:r>
              <a:rPr lang="en-US" dirty="0"/>
              <a:t>Test remains closed book despite the additional background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C039D-DCD7-B83C-F73E-2A1F6E9224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3386">
            <a:off x="6274039" y="4487346"/>
            <a:ext cx="834874" cy="946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FA61C4-AE42-1B45-1DF2-9743E8CB0E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817" y="1015136"/>
            <a:ext cx="5163329" cy="509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00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738FF809-6857-CC9F-5532-651D88AAF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EF5F8177-3FC7-BCF8-525C-600782618E58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0E5AC132-0E4B-DC6A-15C6-4E985C8EC7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201D6BAD-49F8-B011-9663-8944E1266DF7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6878EB77-A012-5BD4-52BD-53774094589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Question Rewriting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0E64C0B-DF23-B892-AEE2-5C5BE064C8B9}"/>
              </a:ext>
            </a:extLst>
          </p:cNvPr>
          <p:cNvSpPr txBox="1">
            <a:spLocks/>
          </p:cNvSpPr>
          <p:nvPr/>
        </p:nvSpPr>
        <p:spPr>
          <a:xfrm>
            <a:off x="573796" y="1076395"/>
            <a:ext cx="5402580" cy="47112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/>
              <a:t>Scatterplot of benchmark accuracy values </a:t>
            </a:r>
          </a:p>
          <a:p>
            <a:pPr marL="914400" lvl="1" indent="-457200"/>
            <a:r>
              <a:rPr lang="en-US" dirty="0"/>
              <a:t>X: original question accuracy </a:t>
            </a:r>
          </a:p>
          <a:p>
            <a:pPr marL="914400" lvl="2" indent="0">
              <a:buNone/>
            </a:pPr>
            <a:r>
              <a:rPr lang="en-US" dirty="0"/>
              <a:t>	vs </a:t>
            </a:r>
          </a:p>
          <a:p>
            <a:pPr marL="914400" lvl="1" indent="-457200"/>
            <a:r>
              <a:rPr lang="en-US" dirty="0"/>
              <a:t>Y: rewritten question (using AFC) accuracy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Rewriting the question using answer-free context before posing it to the LM provides a moderate uplift in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605DD2-F960-E850-591C-37BC9AA8F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383" y="966652"/>
            <a:ext cx="5253288" cy="508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662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7262C0AB-60BA-3B16-54B7-86C9F451F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5122EC70-C282-E5DB-091C-6FE3F2BFDEE0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2F1730A4-12F3-3227-0E5D-3E8FC30176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108FA0CB-4EB4-F4C6-B131-1B89ACFAE824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943C68BA-5D50-D9DF-58D2-A4674C2E9A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A Separate Rewriting Phase is Required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AEC63-66F2-55CE-E505-BECD0D7BC2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" y="1204701"/>
            <a:ext cx="5852160" cy="3569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51E9B8-898F-2261-637E-6D5683C0D4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53" y="1204701"/>
            <a:ext cx="5852160" cy="33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29F78456-FFF6-BAA2-4F15-59DBC7170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070FEE1F-E7FB-1F13-F69A-8ECAFF650FF6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00571ADF-4364-D963-327E-7A9C315DB4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A2B2E566-BA2B-3F09-C484-84983078B3AE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195E153A-116D-2156-F188-461D2163285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gpt-5-mini HLE Accuracy: 0.14 -&gt; 0.37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BE7367-46E3-9EC4-317F-EF27F6285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9" y="1024330"/>
            <a:ext cx="6096143" cy="58336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E4117C-F8D7-61DB-4434-1F59631FE70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790" y="1973644"/>
            <a:ext cx="4753196" cy="282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72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DC72DC67-7E92-1711-CDDC-84C15545F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F4B9F05E-F6BF-64C4-EA06-5D9F8A4BBD52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309A6F77-578D-4A8F-9157-79DD568351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74672CEF-D5CC-7E80-C9AC-65237E0F80EB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F28ABE4D-87E6-EDE9-E8D0-534623A464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Performance Uplift from Question Disambiguation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78B02-6262-836D-3FAA-B8AEAFCFB83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7" y="2852846"/>
            <a:ext cx="5651618" cy="33632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26451-51AE-ED1E-4A3D-635528774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8" r="10499" b="30918"/>
          <a:stretch>
            <a:fillRect/>
          </a:stretch>
        </p:blipFill>
        <p:spPr>
          <a:xfrm>
            <a:off x="6466116" y="994150"/>
            <a:ext cx="5372220" cy="5048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3B82B1-9F92-17BE-01EE-B6050A7BF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432" y="6042181"/>
            <a:ext cx="691449" cy="78364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ADC369A-3503-92DC-D9BC-B162E2B94F24}"/>
              </a:ext>
            </a:extLst>
          </p:cNvPr>
          <p:cNvSpPr txBox="1">
            <a:spLocks/>
          </p:cNvSpPr>
          <p:nvPr/>
        </p:nvSpPr>
        <p:spPr>
          <a:xfrm>
            <a:off x="573795" y="1076395"/>
            <a:ext cx="5892321" cy="47112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Using background information sans answer, I can double your model’s accuracy on Humanities Last Exam</a:t>
            </a:r>
          </a:p>
        </p:txBody>
      </p:sp>
    </p:spTree>
    <p:extLst>
      <p:ext uri="{BB962C8B-B14F-4D97-AF65-F5344CB8AC3E}">
        <p14:creationId xmlns:p14="http://schemas.microsoft.com/office/powerpoint/2010/main" val="57825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F193DBF1-E452-E989-86A9-DC7FF98FA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C1F3D2EE-383C-FA8E-5FAA-7DB3FC38104A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8CA04025-B650-0ED7-F5F3-BEB6A937EA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0BA99BAB-EB52-5C7C-EE30-F96C8E03B0D5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738E8A7F-EC63-01D5-8546-0DFD52FDE9B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 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15C334-34E0-7CB4-5083-704C644FF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27205">
            <a:off x="3550670" y="2890317"/>
            <a:ext cx="834874" cy="946191"/>
          </a:xfrm>
          <a:prstGeom prst="rect">
            <a:avLst/>
          </a:prstGeom>
        </p:spPr>
      </p:pic>
      <p:pic>
        <p:nvPicPr>
          <p:cNvPr id="1030" name="Picture 6" descr="How Did We End Up Here GIFs - Find &amp; Share on GIPHY">
            <a:extLst>
              <a:ext uri="{FF2B5EF4-FFF2-40B4-BE49-F238E27FC236}">
                <a16:creationId xmlns:a16="http://schemas.microsoft.com/office/drawing/2014/main" id="{556865BA-3541-9C65-9F06-CBD33A34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73" y="2362644"/>
            <a:ext cx="3781404" cy="213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68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F0AB0928-681F-02C7-2B64-4CD2EFCC1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C9421EB2-F2A0-D689-B1EF-744ABDDCB450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0ED6AE19-422C-375A-D728-F8AA3D2993B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8E646268-7242-989E-B15B-378498F76F0F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78EF1C67-23AF-52F1-855A-B8D0193F5CD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When Last We Spoke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5F2B0-A662-8507-1853-9ABB0FCD1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9"/>
          <a:stretch>
            <a:fillRect/>
          </a:stretch>
        </p:blipFill>
        <p:spPr>
          <a:xfrm>
            <a:off x="10471760" y="152400"/>
            <a:ext cx="1469422" cy="13847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D8B75-7651-CFF5-733E-7F087D7A4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36357">
            <a:off x="9686234" y="4354174"/>
            <a:ext cx="834874" cy="946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B704B-F408-3E99-FA6C-5CA427C883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70" y="1669064"/>
            <a:ext cx="7772400" cy="4361983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3181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7326C107-FAB4-D382-453C-11F0875C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6199E21B-F3B5-D3C4-7458-EE3BE62D6F85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4AA9D676-DA73-DA4A-FD1B-B56B007531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230ACC27-799F-D2D2-0BF1-047C1352562F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65BEB224-FA28-5A35-87DD-78FCF71DC41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Generative Benchmarking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333B2-45F9-BD5F-7B4C-B60253DD6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9"/>
          <a:stretch>
            <a:fillRect/>
          </a:stretch>
        </p:blipFill>
        <p:spPr>
          <a:xfrm>
            <a:off x="10471760" y="152400"/>
            <a:ext cx="1469422" cy="1384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1EADEA-F50B-B888-9311-EF956B1060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64" y="2418402"/>
            <a:ext cx="3371246" cy="3232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49627-0E33-D5C6-641E-6D25D530A6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0948">
            <a:off x="9063509" y="1095341"/>
            <a:ext cx="834874" cy="946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B83BBB-92C7-2148-A388-0B150A978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0270" y="1688095"/>
            <a:ext cx="7772400" cy="432392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187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2063922C-BE8D-3603-5A1A-96C5B5AEE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6E00C2E2-A3AB-0160-CEDF-D9F317998D9D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589313B3-41D5-2FB6-8210-138AE4BA0A6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BD61C0E3-FD11-FCAC-12C3-0274A5074213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9EDC1AFD-586C-FC72-032D-BAD4B263E5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But Long Questions Overperform… Why?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4AAF2-CE50-189D-9298-DF51E73F9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9"/>
          <a:stretch>
            <a:fillRect/>
          </a:stretch>
        </p:blipFill>
        <p:spPr>
          <a:xfrm>
            <a:off x="10471760" y="152400"/>
            <a:ext cx="1469422" cy="1384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A80406-4BAA-691F-9AE3-2444FE8CC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95382">
            <a:off x="2036313" y="1057875"/>
            <a:ext cx="834874" cy="946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672519-49BC-F6FF-F073-CC2AFAD2AF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3360" y="1688095"/>
            <a:ext cx="7706219" cy="4323920"/>
          </a:xfrm>
          <a:prstGeom prst="rect">
            <a:avLst/>
          </a:prstGeom>
          <a:ln w="25400">
            <a:solidFill>
              <a:srgbClr val="FF0000"/>
            </a:solidFill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7316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EEEEDEED-9B02-1A04-FCA5-C73D2342B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C937C77B-2E88-93B6-7513-25F133040B3F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CB557694-76A3-A448-DA76-2F55DB3A6E9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21C1ADDE-3FE0-8BDC-5902-16573C2DFEC5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DF3AF5D5-6FD9-A44B-5A0C-623DBC6703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Background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ADC247B-C5BC-B6ED-832B-408A24703DE6}"/>
              </a:ext>
            </a:extLst>
          </p:cNvPr>
          <p:cNvSpPr txBox="1">
            <a:spLocks/>
          </p:cNvSpPr>
          <p:nvPr/>
        </p:nvSpPr>
        <p:spPr>
          <a:xfrm>
            <a:off x="573795" y="1076395"/>
            <a:ext cx="11225351" cy="47112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/>
              <a:t>LM users often implicitly assume the LM shares their mental model, including their background knowledge, context, and intent.</a:t>
            </a:r>
          </a:p>
          <a:p>
            <a:pPr marL="457200" indent="-457200"/>
            <a:r>
              <a:rPr lang="en-US" dirty="0"/>
              <a:t>This can cause them to omit critical background and related information when formulating a query, believing it to be self-evident.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For example: “How big is the country?”</a:t>
            </a:r>
          </a:p>
          <a:p>
            <a:pPr marL="914400" lvl="1" indent="-457200"/>
            <a:r>
              <a:rPr lang="en-US" dirty="0"/>
              <a:t>… which country</a:t>
            </a:r>
          </a:p>
        </p:txBody>
      </p:sp>
    </p:spTree>
    <p:extLst>
      <p:ext uri="{BB962C8B-B14F-4D97-AF65-F5344CB8AC3E}">
        <p14:creationId xmlns:p14="http://schemas.microsoft.com/office/powerpoint/2010/main" val="87946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11F5ECF8-064B-CB41-7647-89F83E719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130A870E-FEB2-E8B6-E040-D46066DFEFC4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AD6FCF46-4CB1-453D-99FC-891E8391D2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B1D18426-EE9B-D941-C09D-E0D11DCB9185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19F5010D-0AEE-7CF2-76CB-AFB66E8383E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Background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3E02223-EB85-3875-D679-34B482F3FA5F}"/>
              </a:ext>
            </a:extLst>
          </p:cNvPr>
          <p:cNvSpPr txBox="1">
            <a:spLocks/>
          </p:cNvSpPr>
          <p:nvPr/>
        </p:nvSpPr>
        <p:spPr>
          <a:xfrm>
            <a:off x="573795" y="1076395"/>
            <a:ext cx="11225351" cy="47112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2600" dirty="0"/>
              <a:t>While LMs undeniably possess considerable general knowledge; they can struggle with domain-specific or proprietary data absent from public training sets. </a:t>
            </a:r>
          </a:p>
          <a:p>
            <a:pPr marL="457200" indent="-457200"/>
            <a:r>
              <a:rPr lang="en-US" sz="2600" dirty="0"/>
              <a:t>In professional and enterprise workflows, system performance depends on Retrieval-Augmented Generation (RAG) to dynamically construct context for the LM based upon user queries [1, 2].</a:t>
            </a:r>
          </a:p>
          <a:p>
            <a:pPr marL="457200" indent="-457200"/>
            <a:r>
              <a:rPr lang="en-US" sz="2600" dirty="0"/>
              <a:t>Current RAG evaluation focuses on retrieval ranking [3, 4] rather than how models utilize retrieved documents.</a:t>
            </a:r>
          </a:p>
          <a:p>
            <a:pPr marL="457200" indent="-457200"/>
            <a:r>
              <a:rPr lang="en-US" sz="2600" dirty="0">
                <a:cs typeface="Courier New" panose="02070309020205020404" pitchFamily="49" charset="0"/>
              </a:rPr>
              <a:t>A particularly critical component, with a long history in information retrieval, is the </a:t>
            </a:r>
            <a:r>
              <a:rPr lang="en-US" sz="2600" b="1" dirty="0">
                <a:cs typeface="Courier New" panose="02070309020205020404" pitchFamily="49" charset="0"/>
              </a:rPr>
              <a:t>transformation, expansion, and normalization of the users query</a:t>
            </a:r>
            <a:r>
              <a:rPr lang="en-US" sz="2600" dirty="0">
                <a:cs typeface="Courier New" panose="02070309020205020404" pitchFamily="49" charset="0"/>
              </a:rPr>
              <a:t> [5].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56936F-4F05-99BA-9EF3-77B4758E8587}"/>
              </a:ext>
            </a:extLst>
          </p:cNvPr>
          <p:cNvSpPr txBox="1"/>
          <p:nvPr/>
        </p:nvSpPr>
        <p:spPr>
          <a:xfrm>
            <a:off x="5231553" y="5521222"/>
            <a:ext cx="61747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https://</a:t>
            </a:r>
            <a:r>
              <a:rPr lang="en-US" sz="1400" dirty="0" err="1"/>
              <a:t>arxiv.org</a:t>
            </a:r>
            <a:r>
              <a:rPr lang="en-US" sz="1400" dirty="0"/>
              <a:t>/abs/2005.11401</a:t>
            </a:r>
          </a:p>
          <a:p>
            <a:r>
              <a:rPr lang="en-US" sz="1400" dirty="0"/>
              <a:t>[2] https://</a:t>
            </a:r>
            <a:r>
              <a:rPr lang="en-US" sz="1400" dirty="0" err="1"/>
              <a:t>arxiv.org</a:t>
            </a:r>
            <a:r>
              <a:rPr lang="en-US" sz="1400" dirty="0"/>
              <a:t>/abs/2407.02485</a:t>
            </a:r>
          </a:p>
          <a:p>
            <a:r>
              <a:rPr lang="en-US" sz="1400" dirty="0"/>
              <a:t>[3] https://</a:t>
            </a:r>
            <a:r>
              <a:rPr lang="en-US" sz="1400" dirty="0" err="1"/>
              <a:t>arxiv.org</a:t>
            </a:r>
            <a:r>
              <a:rPr lang="en-US" sz="1400" dirty="0"/>
              <a:t>/abs/2406.04744</a:t>
            </a:r>
          </a:p>
          <a:p>
            <a:r>
              <a:rPr lang="en-US" sz="1400" dirty="0"/>
              <a:t>[4] https://</a:t>
            </a:r>
            <a:r>
              <a:rPr lang="en-US" sz="1400" dirty="0" err="1"/>
              <a:t>arxiv.org</a:t>
            </a:r>
            <a:r>
              <a:rPr lang="en-US" sz="1400" dirty="0"/>
              <a:t>/abs/2408.08067</a:t>
            </a:r>
          </a:p>
          <a:p>
            <a:r>
              <a:rPr lang="en-US" sz="1400" dirty="0"/>
              <a:t>[5] https://</a:t>
            </a:r>
            <a:r>
              <a:rPr lang="en-US" sz="1400" dirty="0" err="1"/>
              <a:t>arxiv.org</a:t>
            </a:r>
            <a:r>
              <a:rPr lang="en-US" sz="1400" dirty="0"/>
              <a:t>/pdf/1903.11783</a:t>
            </a:r>
          </a:p>
        </p:txBody>
      </p:sp>
    </p:spTree>
    <p:extLst>
      <p:ext uri="{BB962C8B-B14F-4D97-AF65-F5344CB8AC3E}">
        <p14:creationId xmlns:p14="http://schemas.microsoft.com/office/powerpoint/2010/main" val="2262555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>
          <a:extLst>
            <a:ext uri="{FF2B5EF4-FFF2-40B4-BE49-F238E27FC236}">
              <a16:creationId xmlns:a16="http://schemas.microsoft.com/office/drawing/2014/main" id="{E464122B-4FDE-209B-A947-4D220C276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3" descr="wireframe shape of a mountain">
            <a:extLst>
              <a:ext uri="{FF2B5EF4-FFF2-40B4-BE49-F238E27FC236}">
                <a16:creationId xmlns:a16="http://schemas.microsoft.com/office/drawing/2014/main" id="{D981637B-1336-1BC0-5BE9-08B7B664D89E}"/>
              </a:ext>
            </a:extLst>
          </p:cNvPr>
          <p:cNvPicPr preferRelativeResize="0"/>
          <p:nvPr/>
        </p:nvPicPr>
        <p:blipFill rotWithShape="1">
          <a:blip r:embed="rId3">
            <a:alphaModFix amt="24000"/>
          </a:blip>
          <a:srcRect r="27373"/>
          <a:stretch/>
        </p:blipFill>
        <p:spPr>
          <a:xfrm>
            <a:off x="1973580" y="2796540"/>
            <a:ext cx="10218420" cy="406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 descr="NIST logo ">
            <a:extLst>
              <a:ext uri="{FF2B5EF4-FFF2-40B4-BE49-F238E27FC236}">
                <a16:creationId xmlns:a16="http://schemas.microsoft.com/office/drawing/2014/main" id="{4D2DA79B-E033-070D-E657-FCF042BE61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8319" y="5787597"/>
            <a:ext cx="5248464" cy="12465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>
            <a:extLst>
              <a:ext uri="{FF2B5EF4-FFF2-40B4-BE49-F238E27FC236}">
                <a16:creationId xmlns:a16="http://schemas.microsoft.com/office/drawing/2014/main" id="{8CC4BA6A-442C-C5E1-793E-C4F1515ED7A7}"/>
              </a:ext>
            </a:extLst>
          </p:cNvPr>
          <p:cNvSpPr txBox="1"/>
          <p:nvPr/>
        </p:nvSpPr>
        <p:spPr>
          <a:xfrm>
            <a:off x="11799146" y="6424397"/>
            <a:ext cx="33866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>
            <a:extLst>
              <a:ext uri="{FF2B5EF4-FFF2-40B4-BE49-F238E27FC236}">
                <a16:creationId xmlns:a16="http://schemas.microsoft.com/office/drawing/2014/main" id="{1E6B55EB-26F6-CF1F-738A-B44EF7AD1D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73795" y="439595"/>
            <a:ext cx="10805160" cy="58473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1" vertOverflow="overflow" horzOverflow="overflow" vert="horz" wrap="square" lIns="91425" tIns="45700" rIns="91425" bIns="4570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3200" b="1" dirty="0">
                <a:ea typeface="Arial"/>
                <a:cs typeface="Arial"/>
                <a:sym typeface="Arial"/>
              </a:rPr>
              <a:t>Answer Free Context (i.e. the background information)</a:t>
            </a:r>
            <a:endParaRPr kumimoji="0" lang="en-US" sz="2000" b="1" i="0" u="sng" strike="noStrike" kern="120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A80FD8D-ACF1-101F-BAC0-A67B67808BE5}"/>
              </a:ext>
            </a:extLst>
          </p:cNvPr>
          <p:cNvSpPr txBox="1">
            <a:spLocks/>
          </p:cNvSpPr>
          <p:nvPr/>
        </p:nvSpPr>
        <p:spPr>
          <a:xfrm>
            <a:off x="573796" y="1076395"/>
            <a:ext cx="5402580" cy="47112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1" kern="120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13E6B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dirty="0"/>
              <a:t>Example HLE Datapoint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Original question,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Associated Answer-Containing Context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Associated Answer-Free Context (</a:t>
            </a:r>
            <a:r>
              <a:rPr lang="en-US" dirty="0">
                <a:cs typeface="Courier New" panose="02070309020205020404" pitchFamily="49" charset="0"/>
              </a:rPr>
              <a:t>AFC)</a:t>
            </a:r>
            <a:r>
              <a:rPr lang="en-US" dirty="0"/>
              <a:t>, and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LM Rewritten question</a:t>
            </a:r>
          </a:p>
          <a:p>
            <a:pPr marL="457200" indent="-457200"/>
            <a:endParaRPr lang="en-US" dirty="0"/>
          </a:p>
          <a:p>
            <a:pPr marL="457200" indent="-457200"/>
            <a:r>
              <a:rPr lang="en-US" dirty="0"/>
              <a:t>RAG system could return b) or c), and you don’t know which you got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D5A2EE-E177-0409-D80C-72EFB1C87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64"/>
          <a:stretch>
            <a:fillRect/>
          </a:stretch>
        </p:blipFill>
        <p:spPr>
          <a:xfrm>
            <a:off x="6293093" y="1625222"/>
            <a:ext cx="5506053" cy="40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17015"/>
      </p:ext>
    </p:extLst>
  </p:cSld>
  <p:clrMapOvr>
    <a:masterClrMapping/>
  </p:clrMapOvr>
</p:sld>
</file>

<file path=ppt/theme/theme1.xml><?xml version="1.0" encoding="utf-8"?>
<a:theme xmlns:a="http://schemas.openxmlformats.org/drawingml/2006/main" name="2025-ITL-AI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5-ITL-AI" id="{92AE6B96-EB2E-4B5F-AFEB-8929308BCFE7}" vid="{44F898BA-7746-4E2F-B4BF-17056F0A9A20}"/>
    </a:ext>
  </a:extLst>
</a:theme>
</file>

<file path=ppt/theme/theme2.xml><?xml version="1.0" encoding="utf-8"?>
<a:theme xmlns:a="http://schemas.openxmlformats.org/drawingml/2006/main" name="Legacy Templates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113fdbe-1dfe-44c1-ac2a-c408a5943aad" xsi:nil="true"/>
    <lcf76f155ced4ddcb4097134ff3c332f xmlns="1035e4e6-5422-4a9f-9845-81da06e7eb71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070A67356819E4CA50AD725FA7D0A8C" ma:contentTypeVersion="15" ma:contentTypeDescription="Create a new document." ma:contentTypeScope="" ma:versionID="001c9d4d0f396d4517880379f4b06eec">
  <xsd:schema xmlns:xsd="http://www.w3.org/2001/XMLSchema" xmlns:xs="http://www.w3.org/2001/XMLSchema" xmlns:p="http://schemas.microsoft.com/office/2006/metadata/properties" xmlns:ns2="1035e4e6-5422-4a9f-9845-81da06e7eb71" xmlns:ns3="4113fdbe-1dfe-44c1-ac2a-c408a5943aad" targetNamespace="http://schemas.microsoft.com/office/2006/metadata/properties" ma:root="true" ma:fieldsID="9870aae83a80dc6b578139869752160f" ns2:_="" ns3:_="">
    <xsd:import namespace="1035e4e6-5422-4a9f-9845-81da06e7eb71"/>
    <xsd:import namespace="4113fdbe-1dfe-44c1-ac2a-c408a5943a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35e4e6-5422-4a9f-9845-81da06e7eb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2e6a98a9-4721-402f-9b0e-578e6c49775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13fdbe-1dfe-44c1-ac2a-c408a5943aad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a5c2f8d5-18a1-42b0-9178-46348a077e45}" ma:internalName="TaxCatchAll" ma:showField="CatchAllData" ma:web="4113fdbe-1dfe-44c1-ac2a-c408a5943a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8F5E8D-1D09-4715-B376-519A7338C596}">
  <ds:schemaRefs>
    <ds:schemaRef ds:uri="1035e4e6-5422-4a9f-9845-81da06e7eb71"/>
    <ds:schemaRef ds:uri="4113fdbe-1dfe-44c1-ac2a-c408a5943aa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D81FDE0-7D2A-4D88-A39D-9DB3EC12635F}">
  <ds:schemaRefs>
    <ds:schemaRef ds:uri="1035e4e6-5422-4a9f-9845-81da06e7eb71"/>
    <ds:schemaRef ds:uri="4113fdbe-1dfe-44c1-ac2a-c408a5943aa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3A1957-686D-44C4-8663-277769384C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2025-ITL-AI</Template>
  <TotalTime>155</TotalTime>
  <Words>497</Words>
  <Application>Microsoft Macintosh PowerPoint</Application>
  <PresentationFormat>Widescreen</PresentationFormat>
  <Paragraphs>86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Black</vt:lpstr>
      <vt:lpstr>Aptos Display</vt:lpstr>
      <vt:lpstr>Arial</vt:lpstr>
      <vt:lpstr>Calibri</vt:lpstr>
      <vt:lpstr>Century Gothic</vt:lpstr>
      <vt:lpstr>Courier New</vt:lpstr>
      <vt:lpstr>2025-ITL-AI</vt:lpstr>
      <vt:lpstr>Legacy Templates</vt:lpstr>
      <vt:lpstr>NIST Information Technology Laboratory   Query Disambiguation via Answer-Free Context:  Doubling Performance on Humanity’s Last Exam</vt:lpstr>
      <vt:lpstr>Performance Uplift from Question Disambiguation</vt:lpstr>
      <vt:lpstr> </vt:lpstr>
      <vt:lpstr>When Last We Spoke</vt:lpstr>
      <vt:lpstr>Generative Benchmarking</vt:lpstr>
      <vt:lpstr>But Long Questions Overperform… Why?</vt:lpstr>
      <vt:lpstr>Background</vt:lpstr>
      <vt:lpstr>Background</vt:lpstr>
      <vt:lpstr>Answer Free Context (i.e. the background information)</vt:lpstr>
      <vt:lpstr>Approaches for Asking Questions of an LM+RAG System</vt:lpstr>
      <vt:lpstr>Validating Context Utility</vt:lpstr>
      <vt:lpstr>Validating Answer-Free Context</vt:lpstr>
      <vt:lpstr>Question Rewriting</vt:lpstr>
      <vt:lpstr>A Separate Rewriting Phase is Required</vt:lpstr>
      <vt:lpstr>gpt-5-mini HLE Accuracy: 0.14 -&gt; 0.37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Trello, Rachel M. (Fed)</dc:creator>
  <cp:lastModifiedBy>Majurski, Michael (Fed)</cp:lastModifiedBy>
  <cp:revision>27</cp:revision>
  <cp:lastPrinted>2025-09-15T18:26:16Z</cp:lastPrinted>
  <dcterms:created xsi:type="dcterms:W3CDTF">2025-08-08T13:34:34Z</dcterms:created>
  <dcterms:modified xsi:type="dcterms:W3CDTF">2026-01-08T02:57:27Z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0x010100A070A67356819E4CA50AD725FA7D0A8C</vt:lpwstr>
  </property>
  <property fmtid="{D5CDD505-2E9C-101B-9397-08002B2CF9AE}" pid="3" name="MediaServiceImageTags">
    <vt:lpwstr/>
  </property>
</Properties>
</file>